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432" r:id="rId3"/>
    <p:sldId id="433" r:id="rId4"/>
    <p:sldId id="434" r:id="rId5"/>
    <p:sldId id="435" r:id="rId6"/>
    <p:sldId id="436" r:id="rId7"/>
    <p:sldId id="550" r:id="rId8"/>
    <p:sldId id="438" r:id="rId9"/>
    <p:sldId id="410" r:id="rId10"/>
    <p:sldId id="610" r:id="rId11"/>
    <p:sldId id="608" r:id="rId12"/>
    <p:sldId id="609" r:id="rId13"/>
    <p:sldId id="618" r:id="rId14"/>
    <p:sldId id="619" r:id="rId15"/>
    <p:sldId id="620" r:id="rId16"/>
    <p:sldId id="629" r:id="rId17"/>
    <p:sldId id="630" r:id="rId18"/>
    <p:sldId id="631" r:id="rId19"/>
    <p:sldId id="621" r:id="rId20"/>
    <p:sldId id="411" r:id="rId21"/>
  </p:sldIdLst>
  <p:sldSz cx="12192000" cy="6858000"/>
  <p:notesSz cx="6888163" cy="100187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essa Martins" initials="VM" lastIdx="1" clrIdx="0">
    <p:extLst>
      <p:ext uri="{19B8F6BF-5375-455C-9EA6-DF929625EA0E}">
        <p15:presenceInfo xmlns:p15="http://schemas.microsoft.com/office/powerpoint/2012/main" userId="e3389e369f6190aa" providerId="Windows Live"/>
      </p:ext>
    </p:extLst>
  </p:cmAuthor>
  <p:cmAuthor id="2" name="Marcelo Mendonca Tassara" initials="MMT" lastIdx="6" clrIdx="1">
    <p:extLst>
      <p:ext uri="{19B8F6BF-5375-455C-9EA6-DF929625EA0E}">
        <p15:presenceInfo xmlns:p15="http://schemas.microsoft.com/office/powerpoint/2012/main" userId="S-1-5-21-1112713674-2473590216-1493837202-282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E9B"/>
    <a:srgbClr val="017D6E"/>
    <a:srgbClr val="019583"/>
    <a:srgbClr val="00ACA1"/>
    <a:srgbClr val="01AB97"/>
    <a:srgbClr val="D6CBB5"/>
    <a:srgbClr val="C5F2FD"/>
    <a:srgbClr val="D7CBB5"/>
    <a:srgbClr val="84754C"/>
    <a:srgbClr val="847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118335-A89D-F228-8843-FB1297F923AC}" v="551" dt="2024-11-15T23:36:07.801"/>
    <p1510:client id="{A3DC7F40-5C97-2B60-6B44-55561E4AF9E7}" v="379" dt="2024-11-16T13:26:02.827"/>
    <p1510:client id="{E71549E9-5296-4367-92AF-C799C7B60277}" v="707" dt="2024-11-15T15:21:44.805"/>
    <p1510:client id="{EB2A0CCD-BED2-20C7-C2ED-6C550FFEFEFC}" v="1004" dt="2024-11-15T17:13:08.999"/>
    <p1510:client id="{F26C9A18-B584-A396-84AA-6F29B7AA7616}" v="14" dt="2024-11-15T14:46:10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6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roberta.matoso.FELUMA\Desktop\Gr&#225;ficos%20Expo%20Hosp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roberta.matoso.FELUMA\Desktop\Gr&#225;ficos%20Expo%20Hosp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roberta.matoso.FELUMA\Desktop\Gr&#225;ficos%20Expo%20Hos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1800" b="1"/>
              <a:t>Média Permanência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Plan1!$A$2:$A$6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Plan1!$B$2:$B$6</c:f>
              <c:numCache>
                <c:formatCode>General</c:formatCode>
                <c:ptCount val="5"/>
                <c:pt idx="0">
                  <c:v>6.5</c:v>
                </c:pt>
                <c:pt idx="1">
                  <c:v>5.4</c:v>
                </c:pt>
                <c:pt idx="2">
                  <c:v>5.4</c:v>
                </c:pt>
                <c:pt idx="3">
                  <c:v>5.3</c:v>
                </c:pt>
                <c:pt idx="4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51216"/>
        <c:axId val="45854690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Plan1!$A$2:$A$6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Plan1!$C$2:$C$6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</c:ext>
        </c:extLst>
      </c:barChart>
      <c:catAx>
        <c:axId val="45855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58546904"/>
        <c:crosses val="autoZero"/>
        <c:auto val="1"/>
        <c:lblAlgn val="ctr"/>
        <c:lblOffset val="100"/>
        <c:noMultiLvlLbl val="0"/>
      </c:catAx>
      <c:valAx>
        <c:axId val="458546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855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1800"/>
              <a:t>(IN)eficiência Operacional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pt-BR"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pt-BR"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Plan1!$A$19:$A$23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Plan1!$B$19:$B$23</c:f>
              <c:numCache>
                <c:formatCode>0.00</c:formatCode>
                <c:ptCount val="5"/>
                <c:pt idx="0">
                  <c:v>164.6</c:v>
                </c:pt>
                <c:pt idx="1">
                  <c:v>149.9</c:v>
                </c:pt>
                <c:pt idx="2">
                  <c:v>146.6</c:v>
                </c:pt>
                <c:pt idx="3">
                  <c:v>145.69999999999999</c:v>
                </c:pt>
                <c:pt idx="4">
                  <c:v>136.30000000000001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45728"/>
        <c:axId val="45854729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Plan1!$A$19:$A$23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Plan1!$C$19:$C$23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Plan1!$A$19:$A$23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Plan1!$D$19:$D$23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</c:ext>
        </c:extLst>
      </c:barChart>
      <c:catAx>
        <c:axId val="45854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58547296"/>
        <c:crosses val="autoZero"/>
        <c:auto val="1"/>
        <c:lblAlgn val="ctr"/>
        <c:lblOffset val="100"/>
        <c:noMultiLvlLbl val="0"/>
      </c:catAx>
      <c:valAx>
        <c:axId val="45854729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45854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pt-BR" sz="1100" b="1" i="0" u="none" strike="noStrike" kern="1200" baseline="0"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pt-BR"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1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Mortalidade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pt-BR" sz="1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pt-BR"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Plan1!$A$36:$A$40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Plan1!$B$36:$B$40</c:f>
              <c:numCache>
                <c:formatCode>0.00%</c:formatCode>
                <c:ptCount val="5"/>
                <c:pt idx="0">
                  <c:v>3.5900000000000001E-2</c:v>
                </c:pt>
                <c:pt idx="1">
                  <c:v>2.4199999999999999E-2</c:v>
                </c:pt>
                <c:pt idx="2">
                  <c:v>2.1600000000000001E-2</c:v>
                </c:pt>
                <c:pt idx="3">
                  <c:v>2.3199999999999998E-2</c:v>
                </c:pt>
                <c:pt idx="4">
                  <c:v>3.1300000000000001E-2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48080"/>
        <c:axId val="4585500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Plan1!$A$36:$A$40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Plan1!$C$36:$C$40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Plan1!$A$36:$A$40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Plan1!$D$36:$D$40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</c:ext>
        </c:extLst>
      </c:barChart>
      <c:catAx>
        <c:axId val="45854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58550040"/>
        <c:crosses val="autoZero"/>
        <c:auto val="1"/>
        <c:lblAlgn val="ctr"/>
        <c:lblOffset val="100"/>
        <c:noMultiLvlLbl val="0"/>
      </c:catAx>
      <c:valAx>
        <c:axId val="45855004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5854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ECE85BD-E835-4316-B218-C0CD45D64877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45AC67E-212F-446B-85E0-57858D942F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485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e6bac34abe_3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e6bac34abe_3_2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e6bac34abe_3_2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472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540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556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5174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721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073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18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045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259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131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748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247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033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AC67E-212F-446B-85E0-57858D942FB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929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26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99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2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41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74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59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13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5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201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180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719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bg>
      <p:bgPr>
        <a:solidFill>
          <a:srgbClr val="1043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5C124C6-5F21-3447-B99C-DD3BE6E6B0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061" y="0"/>
            <a:ext cx="6182061" cy="6858000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="" xmlns:a16="http://schemas.microsoft.com/office/drawing/2014/main" id="{66A5BBB7-187B-424E-A3A3-631DE784D8B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393318" y="2780778"/>
            <a:ext cx="4104362" cy="739036"/>
          </a:xfrm>
        </p:spPr>
        <p:txBody>
          <a:bodyPr/>
          <a:lstStyle/>
          <a:p>
            <a:pPr algn="l"/>
            <a:endParaRPr lang="pt-BR">
              <a:solidFill>
                <a:srgbClr val="FFC000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A98085B9-97AE-1747-AC0E-38FEFC08E3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9456" y="406814"/>
            <a:ext cx="469900" cy="8001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500A3D5A-225B-2948-9599-F6183EDE7E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50756" y="6131491"/>
            <a:ext cx="457200" cy="457200"/>
          </a:xfrm>
          <a:prstGeom prst="rect">
            <a:avLst/>
          </a:prstGeom>
        </p:spPr>
      </p:pic>
      <p:sp>
        <p:nvSpPr>
          <p:cNvPr id="12" name="Espaço Reservado para Imagem 2">
            <a:extLst>
              <a:ext uri="{FF2B5EF4-FFF2-40B4-BE49-F238E27FC236}">
                <a16:creationId xmlns="" xmlns:a16="http://schemas.microsoft.com/office/drawing/2014/main" id="{268FBEA1-087A-5146-A6BB-80C4E3A284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6202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9013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bg>
      <p:bgPr>
        <a:solidFill>
          <a:srgbClr val="0E44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2">
            <a:extLst>
              <a:ext uri="{FF2B5EF4-FFF2-40B4-BE49-F238E27FC236}">
                <a16:creationId xmlns="" xmlns:a16="http://schemas.microsoft.com/office/drawing/2014/main" id="{B37D73C9-ECCD-0F40-B211-6B2E71986D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59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EAC6FEC7-B56C-804D-B924-CD06DF8EC4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2777" y="6186668"/>
            <a:ext cx="457200" cy="4572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53A972E5-A437-7A49-9BBC-F199D24021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73830" y="528818"/>
            <a:ext cx="469900" cy="800100"/>
          </a:xfrm>
          <a:prstGeom prst="rect">
            <a:avLst/>
          </a:prstGeom>
        </p:spPr>
      </p:pic>
      <p:sp>
        <p:nvSpPr>
          <p:cNvPr id="15" name="Espaço Reservado para Texto 14">
            <a:extLst>
              <a:ext uri="{FF2B5EF4-FFF2-40B4-BE49-F238E27FC236}">
                <a16:creationId xmlns="" xmlns:a16="http://schemas.microsoft.com/office/drawing/2014/main" id="{7B89A1E8-A658-D248-95A1-6991ED8F49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13538" y="2708475"/>
            <a:ext cx="4364037" cy="3252587"/>
          </a:xfr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  <a:lvl2pPr>
              <a:defRPr>
                <a:solidFill>
                  <a:srgbClr val="FFC000"/>
                </a:solidFill>
              </a:defRPr>
            </a:lvl2pPr>
            <a:lvl3pPr>
              <a:defRPr>
                <a:solidFill>
                  <a:srgbClr val="FFC000"/>
                </a:solidFill>
              </a:defRPr>
            </a:lvl3pPr>
            <a:lvl4pPr>
              <a:defRPr>
                <a:solidFill>
                  <a:srgbClr val="FFC000"/>
                </a:solidFill>
              </a:defRPr>
            </a:lvl4pPr>
            <a:lvl5pPr>
              <a:defRPr>
                <a:solidFill>
                  <a:srgbClr val="FFC000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Texto 14">
            <a:extLst>
              <a:ext uri="{FF2B5EF4-FFF2-40B4-BE49-F238E27FC236}">
                <a16:creationId xmlns="" xmlns:a16="http://schemas.microsoft.com/office/drawing/2014/main" id="{E5F4AEB4-5209-2C42-85F0-855E6D6797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3538" y="1545070"/>
            <a:ext cx="4364037" cy="800100"/>
          </a:xfrm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AC30A4B8-AB39-C847-AD92-C7FE93EC71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150" y="0"/>
            <a:ext cx="6192456" cy="68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51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rgbClr val="0E448D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609585" lvl="0" indent="-60958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  <a:defRPr/>
            </a:lvl1pPr>
            <a:lvl2pPr marL="1219170" lvl="1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/>
            </a:lvl2pPr>
            <a:lvl3pPr marL="1828754" lvl="2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/>
            </a:lvl3pPr>
            <a:lvl4pPr marL="2438339" lvl="3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/>
            </a:lvl4pPr>
            <a:lvl5pPr marL="3047924" lvl="4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/>
            </a:lvl5pPr>
            <a:lvl6pPr marL="3657509" lvl="5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/>
            </a:lvl6pPr>
            <a:lvl7pPr marL="4267093" lvl="6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/>
            </a:lvl7pPr>
            <a:lvl8pPr marL="4876678" lvl="7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/>
            </a:lvl8pPr>
            <a:lvl9pPr marL="5486263" lvl="8" indent="-54185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10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10D9D436-D154-471A-73A3-37CFF4CC3D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9456" y="406814"/>
            <a:ext cx="469900" cy="800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72C74C4C-90D6-D7CE-9119-5F62ED8970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50756" y="613149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14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uas Partes de Conteúdo">
    <p:bg>
      <p:bgPr>
        <a:solidFill>
          <a:srgbClr val="F1BC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28;p8"/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366" y="0"/>
            <a:ext cx="12087801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41AEA52-96A9-604F-A2AC-B952AC522746}"/>
              </a:ext>
            </a:extLst>
          </p:cNvPr>
          <p:cNvSpPr/>
          <p:nvPr userDrawn="1"/>
        </p:nvSpPr>
        <p:spPr>
          <a:xfrm>
            <a:off x="8833067" y="0"/>
            <a:ext cx="3358933" cy="6857999"/>
          </a:xfrm>
          <a:prstGeom prst="rect">
            <a:avLst/>
          </a:prstGeom>
          <a:solidFill>
            <a:srgbClr val="0E448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230;p8"/>
          <p:cNvSpPr txBox="1"/>
          <p:nvPr userDrawn="1"/>
        </p:nvSpPr>
        <p:spPr>
          <a:xfrm>
            <a:off x="9319784" y="3587833"/>
            <a:ext cx="25016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32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Nota MÁXIMA</a:t>
            </a:r>
            <a:endParaRPr sz="32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15000"/>
              </a:lnSpc>
            </a:pP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1;p8"/>
          <p:cNvSpPr txBox="1"/>
          <p:nvPr userDrawn="1"/>
        </p:nvSpPr>
        <p:spPr>
          <a:xfrm>
            <a:off x="9451413" y="4693184"/>
            <a:ext cx="2238400" cy="9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Recredenciamento Institucional com aulas presenciais e a distância</a:t>
            </a:r>
            <a:endParaRPr sz="1333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232;p8"/>
          <p:cNvPicPr preferRelativeResize="0"/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785" y="851067"/>
            <a:ext cx="2501567" cy="2450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36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1426F2-ECC9-873F-5564-61692684A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75FD803-326E-B143-719D-5BD2B7717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47273AC8-D525-3B48-8839-DCD3F8F3F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67708AFD-AE66-61F3-A401-C22B837D1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A8E57628-7188-4BC7-73AB-92B7FAC7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61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F40F1EA-D3A5-296B-824C-BE254AE1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7F931BD-20C2-DE9B-A347-76D618F36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F613D6E-2320-66CB-75E5-C4083CE69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762BBD7C-3F94-656A-D5F3-8B094B904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B84C5859-B52D-9F42-5C09-20FEDE7A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31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E89A27-CB99-EB43-6226-730DA9A31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012F5CB-3AE4-A0D7-ACAD-92571B28B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0A37A1B5-B658-02A9-1814-056DD649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20959027-0EC0-67DB-675E-0C14ED944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2FC19BC-93FE-28DC-DB30-9396B5846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405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20912DC-AAC4-7B2F-E92D-DACA7AFF7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D5CB0F79-2A06-52E5-2083-F1A5CC1E55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F80612AE-1340-2C75-03E8-94746A47E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F62AF58-D31A-93E6-405A-8E5BB6A6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83A1195C-AA68-DAA0-A32C-7CC79594D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DF58827A-5FD5-D208-B219-AC9A44619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346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EE576F-BCB4-757A-F267-17F635012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B27D8C14-842A-4C01-1E98-F78522C31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668CFC1F-19C2-D5D0-DE92-3B6CA4F02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BFF108C8-240F-386E-A8ED-EBF5063AA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EE7898AF-1EE4-B94C-5502-D69C88D23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609926DE-5601-3C85-E872-61DB563F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8C9BA6FF-2B31-80A1-D888-28869028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B2B6AC73-2F07-8161-B228-D6296D37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820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3688E2B-5C7E-C6A3-3038-6573E4A8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6E04C32E-B431-EA3E-B492-47C4B6CD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6BBFD61E-88F6-B38B-D31F-17CD38E9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F94B4A8B-9B05-8D92-3D64-A544C584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54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C1D5059F-6226-ABDD-8EA8-8B0B7E2FA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7BD5E32F-36EA-5A79-6A73-ED1CAA405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DA6CCDE1-3593-9243-CC24-D626D38C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950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F5CA81-EE87-9995-D2E7-FDD5D2698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66E5289C-5C56-B473-0B78-9AA8BDDAE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3E3E8A4D-8EA7-C790-BADB-3D38F82B4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625B22A6-E8C6-61AB-EC22-D9835A0E1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81FD2D7E-9789-42EB-40B5-6CB1D18AE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331ADF53-0242-6DBC-DB1F-D4C144802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25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3436755-388F-3647-0682-F73F78D7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24549CEF-BD57-EA44-AFE9-3C0CCF32C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2EDB30E3-58B8-A2BD-E576-E5D279FC9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DDBE1919-847F-1A49-736D-5BBDC626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EE3D5230-56E9-35D5-3A20-2DC74FCF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56CDE00D-98DF-2B2B-06D3-217F3A67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96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504AD8-63B8-2655-C520-5260B5DE2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704F0183-8DC0-875C-3D8F-69084A6C2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4E9A6ABB-1AD5-1406-078A-792BDA288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30FA8042-8577-EC42-DBCF-F6CC2E59A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CCF87946-3D36-5DE3-F7EB-DC1B32B3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38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182E84E-C52E-E35E-5A19-38E158F89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C924D6A9-4AB7-EED5-79CF-52FDFE0A0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A135553-581B-6EAD-AE21-52338773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2156968-6AA2-E128-FA0D-A841705D5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F6AA7CB-C9B0-F4B8-C814-F48B982F3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905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8EA7-DA3B-43AF-B84F-6D05CE2348E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E9B0-61D1-4CAB-AA89-82F5A22DC95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Imagem 5">
            <a:extLst>
              <a:ext uri="{FF2B5EF4-FFF2-40B4-BE49-F238E27FC236}">
                <a16:creationId xmlns="" xmlns:a16="http://schemas.microsoft.com/office/drawing/2014/main" id="{1EC9D662-CC5F-A474-CD01-30B42CA542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790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94FEEDC-21D9-560B-A3CB-258A7F635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96DF1CCB-D907-4F67-FA6C-2292BAEB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10802920-5EF1-616E-4FBD-7DF9EA2C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Google Shape;157;g1e6bac34abe_3_22">
            <a:extLst>
              <a:ext uri="{FF2B5EF4-FFF2-40B4-BE49-F238E27FC236}">
                <a16:creationId xmlns="" xmlns:a16="http://schemas.microsoft.com/office/drawing/2014/main" id="{6FD501CF-D4DB-375B-D8F0-059BC52F3D13}"/>
              </a:ext>
            </a:extLst>
          </p:cNvPr>
          <p:cNvPicPr preferRelativeResize="0"/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5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8;g1e6bac34abe_3_22">
            <a:extLst>
              <a:ext uri="{FF2B5EF4-FFF2-40B4-BE49-F238E27FC236}">
                <a16:creationId xmlns="" xmlns:a16="http://schemas.microsoft.com/office/drawing/2014/main" id="{5420679F-A25A-E613-F4B4-BBAF8FC1E97B}"/>
              </a:ext>
            </a:extLst>
          </p:cNvPr>
          <p:cNvSpPr txBox="1"/>
          <p:nvPr userDrawn="1"/>
        </p:nvSpPr>
        <p:spPr>
          <a:xfrm>
            <a:off x="623467" y="506534"/>
            <a:ext cx="57408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3200" b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PROPÓSITO FELUMA</a:t>
            </a:r>
            <a:endParaRPr sz="3200" b="1">
              <a:solidFill>
                <a:srgbClr val="002060"/>
              </a:solidFill>
              <a:ea typeface="Calibri"/>
              <a:cs typeface="Calibri"/>
              <a:sym typeface="Calibri"/>
            </a:endParaRPr>
          </a:p>
          <a:p>
            <a:r>
              <a:rPr lang="pt-BR" sz="3200" i="1">
                <a:solidFill>
                  <a:srgbClr val="FFC000"/>
                </a:solidFill>
                <a:ea typeface="Calibri"/>
                <a:cs typeface="Calibri"/>
                <a:sym typeface="Calibri"/>
              </a:rPr>
              <a:t>Fazer a saúde acontecer</a:t>
            </a:r>
            <a:endParaRPr sz="2667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72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7B9EEDB-C54A-3157-8F50-EE0602D99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41FDA725-7BB5-6ACE-AE34-D647FCD4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0D70DF57-4D85-0D48-AC4C-B2B76086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Google Shape;237;p9">
            <a:extLst>
              <a:ext uri="{FF2B5EF4-FFF2-40B4-BE49-F238E27FC236}">
                <a16:creationId xmlns="" xmlns:a16="http://schemas.microsoft.com/office/drawing/2014/main" id="{C068693F-B5E4-ACA2-177F-E4FDF1C83C35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69"/>
          <a:stretch/>
        </p:blipFill>
        <p:spPr>
          <a:xfrm>
            <a:off x="0" y="0"/>
            <a:ext cx="10438229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6F95117E-76E4-3FCB-219C-23EF4224EEF5}"/>
              </a:ext>
            </a:extLst>
          </p:cNvPr>
          <p:cNvSpPr/>
          <p:nvPr userDrawn="1"/>
        </p:nvSpPr>
        <p:spPr>
          <a:xfrm>
            <a:off x="8833067" y="0"/>
            <a:ext cx="3358933" cy="6857999"/>
          </a:xfrm>
          <a:prstGeom prst="rect">
            <a:avLst/>
          </a:prstGeom>
          <a:solidFill>
            <a:srgbClr val="0E448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8" name="Google Shape;239;p9">
            <a:extLst>
              <a:ext uri="{FF2B5EF4-FFF2-40B4-BE49-F238E27FC236}">
                <a16:creationId xmlns="" xmlns:a16="http://schemas.microsoft.com/office/drawing/2014/main" id="{BA46B02A-8C8C-22ED-3BB8-B58972A535F9}"/>
              </a:ext>
            </a:extLst>
          </p:cNvPr>
          <p:cNvSpPr txBox="1"/>
          <p:nvPr userDrawn="1"/>
        </p:nvSpPr>
        <p:spPr>
          <a:xfrm>
            <a:off x="8975133" y="1972833"/>
            <a:ext cx="30912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 b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EXCELÊNCIA</a:t>
            </a:r>
            <a:endParaRPr sz="2400" b="1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em Especialização</a:t>
            </a:r>
            <a:endParaRPr sz="2133" b="1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Médica Hospitalar</a:t>
            </a:r>
            <a:endParaRPr sz="2133" b="1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>
              <a:lnSpc>
                <a:spcPct val="115000"/>
              </a:lnSpc>
            </a:pP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PRIMEIRO HOSPITAL</a:t>
            </a:r>
            <a:endParaRPr sz="2133" b="1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DO BRASIL </a:t>
            </a:r>
            <a:endParaRPr sz="2133" b="1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A Sociedade Brasileira de Medicina</a:t>
            </a: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Hospitalar (SOBRAMH) chancelou</a:t>
            </a: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o Programa de Especialização para</a:t>
            </a: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Médico </a:t>
            </a:r>
            <a:r>
              <a:rPr lang="pt-BR" sz="1467" err="1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Hospitalista</a:t>
            </a: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 - modalidade R3</a:t>
            </a: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ea typeface="Calibri"/>
                <a:cs typeface="Calibri"/>
                <a:sym typeface="Calibri"/>
              </a:rPr>
              <a:t>no Hospital Universitário Ciências Médicas-MG.</a:t>
            </a: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endParaRPr sz="1467">
              <a:solidFill>
                <a:srgbClr val="F1BC3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40;p9">
            <a:extLst>
              <a:ext uri="{FF2B5EF4-FFF2-40B4-BE49-F238E27FC236}">
                <a16:creationId xmlns="" xmlns:a16="http://schemas.microsoft.com/office/drawing/2014/main" id="{A03A52E3-76E3-6FC2-1CB9-D414596C1B6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837000" y="512867"/>
            <a:ext cx="1351067" cy="1358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77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34B3F-1AF2-4C13-B5B0-0280DA25E22F}" type="datetimeFigureOut">
              <a:rPr lang="pt-BR" smtClean="0"/>
              <a:t>10/10/2025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CDA75-03C8-4690-90DF-97C9127651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18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89EF9045-9B46-6223-E519-67915CFC1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C70CD870-82FA-8684-B726-63675F2A4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8AA96C34-64D3-5E74-31AC-7F8794483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385C4-7460-3C4D-9CDB-266596A366A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BB990377-8058-FD71-6AC0-4793A94D6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E67C0D99-7E46-C17B-DF18-AAFC2C5F7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E4A6C-0DD8-C042-80E5-F99F5A167C37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84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4" Type="http://schemas.openxmlformats.org/officeDocument/2006/relationships/hyperlink" Target="mailto:Aauditoria.hospitalar@feluma.or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FE0125D-31EC-4C41-8502-D6390D894A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6061" y="65315"/>
            <a:ext cx="6182061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030D5090-A356-8141-AB3E-1D5EEBE48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456" y="406814"/>
            <a:ext cx="469900" cy="8001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69EFE451-1129-2C4A-BAD9-1AAFAD370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0756" y="6131491"/>
            <a:ext cx="457200" cy="457200"/>
          </a:xfrm>
          <a:prstGeom prst="rect">
            <a:avLst/>
          </a:prstGeom>
        </p:spPr>
      </p:pic>
      <p:sp>
        <p:nvSpPr>
          <p:cNvPr id="16" name="Subtítulo 15">
            <a:extLst>
              <a:ext uri="{FF2B5EF4-FFF2-40B4-BE49-F238E27FC236}">
                <a16:creationId xmlns="" xmlns:a16="http://schemas.microsoft.com/office/drawing/2014/main" id="{46AC509B-44EE-B84D-B6D5-4E81C2745B1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839098" y="3070936"/>
            <a:ext cx="4915486" cy="1275229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Escritório de Valor em Saúde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2000" dirty="0">
              <a:solidFill>
                <a:schemeClr val="accent4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="" xmlns:a16="http://schemas.microsoft.com/office/drawing/2014/main" id="{8FDC8DB1-5C56-5140-892D-B9D9AC648D35}"/>
              </a:ext>
            </a:extLst>
          </p:cNvPr>
          <p:cNvSpPr/>
          <p:nvPr/>
        </p:nvSpPr>
        <p:spPr>
          <a:xfrm>
            <a:off x="998081" y="2245489"/>
            <a:ext cx="9499600" cy="2199708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1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51;p2">
            <a:extLst>
              <a:ext uri="{FF2B5EF4-FFF2-40B4-BE49-F238E27FC236}">
                <a16:creationId xmlns="" xmlns:a16="http://schemas.microsoft.com/office/drawing/2014/main" id="{C1A0F029-7E18-8142-9BE2-6552DF1EBF1D}"/>
              </a:ext>
            </a:extLst>
          </p:cNvPr>
          <p:cNvSpPr txBox="1"/>
          <p:nvPr/>
        </p:nvSpPr>
        <p:spPr>
          <a:xfrm>
            <a:off x="7406773" y="1556032"/>
            <a:ext cx="3645157" cy="44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/>
            <a:r>
              <a:rPr lang="pt-BR" sz="180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Fundação Educacional Lucas Machado - FELUMA é uma organização filantrópica com a finalidade de contribuir com o desenvolvimento da comunidade, por meio de atividades educacionais de saúde e assistência social, além de realizar pesquisas nos campos das Ciências Exatas, Humanas e Biológicas.</a:t>
            </a:r>
          </a:p>
        </p:txBody>
      </p:sp>
      <p:pic>
        <p:nvPicPr>
          <p:cNvPr id="11" name="Google Shape;149;p2">
            <a:extLst>
              <a:ext uri="{FF2B5EF4-FFF2-40B4-BE49-F238E27FC236}">
                <a16:creationId xmlns="" xmlns:a16="http://schemas.microsoft.com/office/drawing/2014/main" id="{53A70A27-B86C-6541-B42D-39F0A0E98D37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59"/>
            <a:ext cx="609599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3A5E3C96-0E92-00C0-78B7-3B6F74BC3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456" y="406814"/>
            <a:ext cx="469900" cy="8001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16C34312-72F9-E590-69A7-E288D9E71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0756" y="613149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1e6bac34abe_3_2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5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1e6bac34abe_3_22"/>
          <p:cNvSpPr txBox="1"/>
          <p:nvPr/>
        </p:nvSpPr>
        <p:spPr>
          <a:xfrm>
            <a:off x="623467" y="506534"/>
            <a:ext cx="57408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3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PROPÓSITO FELUMA</a:t>
            </a:r>
            <a:endParaRPr sz="32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BR" sz="3200" i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Fazer a saúde acontecer</a:t>
            </a:r>
            <a:endParaRPr sz="2667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0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6"/>
          <p:cNvGrpSpPr/>
          <p:nvPr/>
        </p:nvGrpSpPr>
        <p:grpSpPr>
          <a:xfrm>
            <a:off x="1005427" y="469588"/>
            <a:ext cx="2488912" cy="2313747"/>
            <a:chOff x="449270" y="352191"/>
            <a:chExt cx="1866684" cy="1735310"/>
          </a:xfrm>
        </p:grpSpPr>
        <p:sp>
          <p:nvSpPr>
            <p:cNvPr id="193" name="Google Shape;193;p6"/>
            <p:cNvSpPr/>
            <p:nvPr/>
          </p:nvSpPr>
          <p:spPr>
            <a:xfrm>
              <a:off x="615376" y="352191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4" name="Google Shape;194;p6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84"/>
            <a:stretch/>
          </p:blipFill>
          <p:spPr>
            <a:xfrm>
              <a:off x="449270" y="553049"/>
              <a:ext cx="1700912" cy="15344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Google Shape;195;p6"/>
          <p:cNvSpPr txBox="1"/>
          <p:nvPr/>
        </p:nvSpPr>
        <p:spPr>
          <a:xfrm>
            <a:off x="776191" y="3026258"/>
            <a:ext cx="3276682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Faculdade Ciências Médicas de MG | Pós-Graduação Ciências Médicas de MG</a:t>
            </a:r>
            <a:endParaRPr sz="2400"/>
          </a:p>
          <a:p>
            <a:pPr>
              <a:lnSpc>
                <a:spcPct val="115000"/>
              </a:lnSpc>
            </a:pP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6" name="Google Shape;196;p6"/>
          <p:cNvGrpSpPr/>
          <p:nvPr/>
        </p:nvGrpSpPr>
        <p:grpSpPr>
          <a:xfrm>
            <a:off x="4470785" y="514538"/>
            <a:ext cx="2488467" cy="2268797"/>
            <a:chOff x="3700082" y="385903"/>
            <a:chExt cx="1866350" cy="1701598"/>
          </a:xfrm>
        </p:grpSpPr>
        <p:sp>
          <p:nvSpPr>
            <p:cNvPr id="197" name="Google Shape;197;p6"/>
            <p:cNvSpPr/>
            <p:nvPr/>
          </p:nvSpPr>
          <p:spPr>
            <a:xfrm>
              <a:off x="3865854" y="385903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8" name="Google Shape;198;p6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381" r="9809"/>
            <a:stretch/>
          </p:blipFill>
          <p:spPr>
            <a:xfrm>
              <a:off x="3700082" y="568118"/>
              <a:ext cx="1694883" cy="15193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6"/>
          <p:cNvGrpSpPr/>
          <p:nvPr/>
        </p:nvGrpSpPr>
        <p:grpSpPr>
          <a:xfrm>
            <a:off x="7920360" y="529469"/>
            <a:ext cx="2451572" cy="2239591"/>
            <a:chOff x="6707363" y="397101"/>
            <a:chExt cx="1838679" cy="1679693"/>
          </a:xfrm>
        </p:grpSpPr>
        <p:sp>
          <p:nvSpPr>
            <p:cNvPr id="200" name="Google Shape;200;p6"/>
            <p:cNvSpPr/>
            <p:nvPr/>
          </p:nvSpPr>
          <p:spPr>
            <a:xfrm>
              <a:off x="6845464" y="397101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1" name="Google Shape;201;p6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594" r="10527" b="-1"/>
            <a:stretch/>
          </p:blipFill>
          <p:spPr>
            <a:xfrm>
              <a:off x="6707363" y="553049"/>
              <a:ext cx="1681380" cy="15237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2" name="Google Shape;202;p6"/>
          <p:cNvSpPr txBox="1"/>
          <p:nvPr/>
        </p:nvSpPr>
        <p:spPr>
          <a:xfrm>
            <a:off x="4410459" y="2973437"/>
            <a:ext cx="2259844" cy="5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14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Hospital Universitário Ciências Médicas de MG</a:t>
            </a:r>
            <a:endParaRPr sz="2400"/>
          </a:p>
          <a:p>
            <a:endParaRPr sz="2133">
              <a:solidFill>
                <a:srgbClr val="3F3F3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7920360" y="2890317"/>
            <a:ext cx="2095802" cy="4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Instituto de Olhos Ciências Médicas de MG</a:t>
            </a:r>
            <a:endParaRPr sz="2400" dirty="0"/>
          </a:p>
        </p:txBody>
      </p:sp>
      <p:grpSp>
        <p:nvGrpSpPr>
          <p:cNvPr id="204" name="Google Shape;204;p6"/>
          <p:cNvGrpSpPr/>
          <p:nvPr/>
        </p:nvGrpSpPr>
        <p:grpSpPr>
          <a:xfrm>
            <a:off x="148849" y="3823181"/>
            <a:ext cx="2454720" cy="2259272"/>
            <a:chOff x="474914" y="2820901"/>
            <a:chExt cx="1841040" cy="1694454"/>
          </a:xfrm>
        </p:grpSpPr>
        <p:sp>
          <p:nvSpPr>
            <p:cNvPr id="205" name="Google Shape;205;p6"/>
            <p:cNvSpPr/>
            <p:nvPr/>
          </p:nvSpPr>
          <p:spPr>
            <a:xfrm>
              <a:off x="615376" y="2820901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6" name="Google Shape;206;p6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773" r="10852" b="-407"/>
            <a:stretch/>
          </p:blipFill>
          <p:spPr>
            <a:xfrm>
              <a:off x="474914" y="2985961"/>
              <a:ext cx="1675268" cy="15293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6"/>
          <p:cNvSpPr txBox="1"/>
          <p:nvPr/>
        </p:nvSpPr>
        <p:spPr>
          <a:xfrm>
            <a:off x="0" y="6283817"/>
            <a:ext cx="2388538" cy="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Ambulatório </a:t>
            </a:r>
            <a:b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Ciências Médicas de MG</a:t>
            </a:r>
            <a:endParaRPr sz="2400" dirty="0"/>
          </a:p>
          <a:p>
            <a:endParaRPr sz="2133" dirty="0">
              <a:solidFill>
                <a:srgbClr val="3F3F3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208" name="Google Shape;208;p6"/>
          <p:cNvGrpSpPr/>
          <p:nvPr/>
        </p:nvGrpSpPr>
        <p:grpSpPr>
          <a:xfrm>
            <a:off x="2929758" y="3766891"/>
            <a:ext cx="2569585" cy="2255305"/>
            <a:chOff x="3639243" y="2683769"/>
            <a:chExt cx="1927189" cy="1691479"/>
          </a:xfrm>
        </p:grpSpPr>
        <p:sp>
          <p:nvSpPr>
            <p:cNvPr id="209" name="Google Shape;209;p6"/>
            <p:cNvSpPr/>
            <p:nvPr/>
          </p:nvSpPr>
          <p:spPr>
            <a:xfrm>
              <a:off x="3865854" y="2683769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0" name="Google Shape;210;p6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39243" y="2845854"/>
              <a:ext cx="1755722" cy="15293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" name="Google Shape;211;p6"/>
          <p:cNvSpPr txBox="1"/>
          <p:nvPr/>
        </p:nvSpPr>
        <p:spPr>
          <a:xfrm>
            <a:off x="2889824" y="6247780"/>
            <a:ext cx="2951600" cy="5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Clínica de Odontologia</a:t>
            </a:r>
            <a:b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Ciências Médicas de MG</a:t>
            </a:r>
            <a:endParaRPr sz="2400" dirty="0"/>
          </a:p>
          <a:p>
            <a:endParaRPr sz="2133" dirty="0">
              <a:solidFill>
                <a:srgbClr val="3F3F3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212" name="Google Shape;212;p6"/>
          <p:cNvGrpSpPr/>
          <p:nvPr/>
        </p:nvGrpSpPr>
        <p:grpSpPr>
          <a:xfrm>
            <a:off x="5825533" y="3795160"/>
            <a:ext cx="2569496" cy="2268728"/>
            <a:chOff x="6790099" y="2683769"/>
            <a:chExt cx="1843607" cy="1682700"/>
          </a:xfrm>
        </p:grpSpPr>
        <p:sp>
          <p:nvSpPr>
            <p:cNvPr id="213" name="Google Shape;213;p6"/>
            <p:cNvSpPr/>
            <p:nvPr/>
          </p:nvSpPr>
          <p:spPr>
            <a:xfrm>
              <a:off x="6933128" y="2683769"/>
              <a:ext cx="1700578" cy="1529023"/>
            </a:xfrm>
            <a:prstGeom prst="rect">
              <a:avLst/>
            </a:prstGeom>
            <a:noFill/>
            <a:ln w="28575" cap="flat" cmpd="sng">
              <a:solidFill>
                <a:srgbClr val="AE9A6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endParaRPr sz="1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4" name="Google Shape;214;p6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90099" y="2854632"/>
              <a:ext cx="1681380" cy="15118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5" name="Google Shape;215;p6"/>
          <p:cNvSpPr txBox="1"/>
          <p:nvPr/>
        </p:nvSpPr>
        <p:spPr>
          <a:xfrm>
            <a:off x="5695593" y="6275200"/>
            <a:ext cx="3138400" cy="5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Teatro </a:t>
            </a:r>
            <a:r>
              <a:rPr lang="pt-BR" sz="1467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Feluma</a:t>
            </a:r>
            <a:r>
              <a:rPr lang="pt-BR" sz="1467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Espaço de Fomento à Ciência, Cultura e Educação</a:t>
            </a:r>
            <a:endParaRPr sz="2400" dirty="0"/>
          </a:p>
          <a:p>
            <a:endParaRPr sz="2133" dirty="0">
              <a:solidFill>
                <a:srgbClr val="3F3F3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3993" y="3795161"/>
            <a:ext cx="2410734" cy="231606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968261" y="6082453"/>
            <a:ext cx="2047420" cy="596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pt-BR" sz="1467" dirty="0">
                <a:solidFill>
                  <a:prstClr val="white"/>
                </a:solidFill>
                <a:ea typeface="Calibri"/>
                <a:cs typeface="Calibri"/>
                <a:sym typeface="Calibri"/>
              </a:rPr>
              <a:t>Instituto de Olhos </a:t>
            </a:r>
            <a:endParaRPr lang="pt-BR" sz="1467" dirty="0" smtClean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</a:pPr>
            <a:r>
              <a:rPr lang="pt-BR" sz="1467" dirty="0" smtClean="0">
                <a:solidFill>
                  <a:prstClr val="white"/>
                </a:solidFill>
                <a:ea typeface="Calibri"/>
                <a:cs typeface="Calibri"/>
                <a:sym typeface="Calibri"/>
              </a:rPr>
              <a:t>Ciências </a:t>
            </a:r>
            <a:r>
              <a:rPr lang="pt-BR" sz="1467" dirty="0">
                <a:solidFill>
                  <a:prstClr val="white"/>
                </a:solidFill>
                <a:ea typeface="Calibri"/>
                <a:cs typeface="Calibri"/>
                <a:sym typeface="Calibri"/>
              </a:rPr>
              <a:t>Médicas de MG</a:t>
            </a:r>
            <a:endParaRPr lang="pt-BR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091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E41AEA52-96A9-604F-A2AC-B952AC522746}"/>
              </a:ext>
            </a:extLst>
          </p:cNvPr>
          <p:cNvSpPr/>
          <p:nvPr/>
        </p:nvSpPr>
        <p:spPr>
          <a:xfrm>
            <a:off x="8833067" y="1"/>
            <a:ext cx="3358933" cy="6857999"/>
          </a:xfrm>
          <a:prstGeom prst="rect">
            <a:avLst/>
          </a:prstGeom>
          <a:solidFill>
            <a:srgbClr val="0F448D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0" name="Google Shape;220;p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4733" y="1"/>
            <a:ext cx="93778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7"/>
          <p:cNvSpPr txBox="1"/>
          <p:nvPr/>
        </p:nvSpPr>
        <p:spPr>
          <a:xfrm>
            <a:off x="9028133" y="1368263"/>
            <a:ext cx="2968800" cy="378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Referência em SAÚDE</a:t>
            </a:r>
            <a:endParaRPr sz="24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para Minas Gerais</a:t>
            </a:r>
            <a:endParaRPr sz="24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2667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1º</a:t>
            </a:r>
            <a:r>
              <a:rPr lang="pt-BR" sz="24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OFTALMOLOGIA</a:t>
            </a:r>
            <a:endParaRPr sz="24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em números de atendimentos/ procedimentos pelo SUS em MG</a:t>
            </a: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</a:pPr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2º</a:t>
            </a:r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CARDIOLOGIA</a:t>
            </a:r>
            <a:endParaRPr sz="24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em números de atendimentos ao SUS em Belo Horizonte</a:t>
            </a: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</a:pPr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3º</a:t>
            </a:r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ORTOPEDIA</a:t>
            </a:r>
            <a:endParaRPr sz="24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1600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instituição filantrópica de atendimento ao SUS na capital</a:t>
            </a:r>
            <a:endParaRPr sz="16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sz="400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933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*dados </a:t>
            </a:r>
            <a:r>
              <a:rPr lang="pt-BR" sz="933" err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Tabwin</a:t>
            </a:r>
            <a:r>
              <a:rPr lang="pt-BR" sz="933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pt-BR" sz="933" err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Datasus</a:t>
            </a:r>
            <a:r>
              <a:rPr lang="pt-BR" sz="933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 primeiro trimestre 2023</a:t>
            </a:r>
            <a:endParaRPr sz="933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61937" y="60008"/>
            <a:ext cx="1301192" cy="1308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30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0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37;p9">
            <a:extLst>
              <a:ext uri="{FF2B5EF4-FFF2-40B4-BE49-F238E27FC236}">
                <a16:creationId xmlns="" xmlns:a16="http://schemas.microsoft.com/office/drawing/2014/main" id="{6C0330FE-E88F-134E-7526-FF9A26359BD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69"/>
          <a:stretch/>
        </p:blipFill>
        <p:spPr>
          <a:xfrm>
            <a:off x="0" y="0"/>
            <a:ext cx="10438229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C8BAAF16-FB56-8656-59E2-9D0D6F6ADE2D}"/>
              </a:ext>
            </a:extLst>
          </p:cNvPr>
          <p:cNvSpPr/>
          <p:nvPr/>
        </p:nvSpPr>
        <p:spPr>
          <a:xfrm>
            <a:off x="8833067" y="1"/>
            <a:ext cx="3358933" cy="6857999"/>
          </a:xfrm>
          <a:prstGeom prst="rect">
            <a:avLst/>
          </a:prstGeom>
          <a:solidFill>
            <a:srgbClr val="0E448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Google Shape;239;p9">
            <a:extLst>
              <a:ext uri="{FF2B5EF4-FFF2-40B4-BE49-F238E27FC236}">
                <a16:creationId xmlns="" xmlns:a16="http://schemas.microsoft.com/office/drawing/2014/main" id="{FBAB4BA0-74F1-D44C-467D-A70624466064}"/>
              </a:ext>
            </a:extLst>
          </p:cNvPr>
          <p:cNvSpPr txBox="1"/>
          <p:nvPr/>
        </p:nvSpPr>
        <p:spPr>
          <a:xfrm>
            <a:off x="8975133" y="1972833"/>
            <a:ext cx="30912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EXCELÊNCIA</a:t>
            </a:r>
            <a:endParaRPr sz="2400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em Especialização</a:t>
            </a:r>
            <a:endParaRPr sz="2133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Médica Hospitalar</a:t>
            </a:r>
            <a:endParaRPr sz="2133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15000"/>
              </a:lnSpc>
            </a:pP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PRIMEIRO HOSPITAL</a:t>
            </a:r>
            <a:endParaRPr sz="2133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2133" b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DO BRASIL </a:t>
            </a:r>
            <a:endParaRPr sz="2133" b="1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A Sociedade Brasileira de Medicina</a:t>
            </a: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Hospitalar (SOBRAMH) chancelou</a:t>
            </a: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o Programa de Especialização para</a:t>
            </a: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Médico </a:t>
            </a:r>
            <a:r>
              <a:rPr lang="pt-BR" sz="1467" err="1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Hospitalista</a:t>
            </a: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 - modalidade R3</a:t>
            </a: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r>
              <a:rPr lang="pt-BR" sz="1467">
                <a:solidFill>
                  <a:srgbClr val="F1BC3E"/>
                </a:solidFill>
                <a:latin typeface="Calibri"/>
                <a:ea typeface="Calibri"/>
                <a:cs typeface="Calibri"/>
                <a:sym typeface="Calibri"/>
              </a:rPr>
              <a:t>no Hospital Universitário Ciências Médicas-MG.</a:t>
            </a: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15000"/>
              </a:lnSpc>
            </a:pPr>
            <a:endParaRPr sz="1467">
              <a:solidFill>
                <a:srgbClr val="F1B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240;p9">
            <a:extLst>
              <a:ext uri="{FF2B5EF4-FFF2-40B4-BE49-F238E27FC236}">
                <a16:creationId xmlns="" xmlns:a16="http://schemas.microsoft.com/office/drawing/2014/main" id="{087A28AC-103D-6085-3252-4BA34EE610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7000" y="512867"/>
            <a:ext cx="1351067" cy="1358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2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="" xmlns:a16="http://schemas.microsoft.com/office/drawing/2014/main" id="{0E1B4851-4D9B-6235-FF13-EC71E38ABD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1011" y="0"/>
            <a:ext cx="10276318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937421" y="0"/>
            <a:ext cx="6254579" cy="6858000"/>
          </a:xfrm>
          <a:prstGeom prst="rect">
            <a:avLst/>
          </a:prstGeom>
          <a:solidFill>
            <a:srgbClr val="0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6409645" y="2731039"/>
            <a:ext cx="3652729" cy="1134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pt-BR" sz="4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742303" y="2520778"/>
            <a:ext cx="8637373" cy="1927654"/>
          </a:xfrm>
          <a:prstGeom prst="rect">
            <a:avLst/>
          </a:prstGeom>
          <a:noFill/>
          <a:ln w="57150">
            <a:solidFill>
              <a:srgbClr val="AE9A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95C0FDD9-50C5-8D2D-3E69-B097EE1C7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830" y="5957908"/>
            <a:ext cx="457200" cy="4572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85C20DFD-56DF-27EB-7084-5098C8E958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6712" y="375929"/>
            <a:ext cx="2929494" cy="100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Saúde </a:t>
            </a:r>
            <a:r>
              <a:rPr lang="pt-BR" sz="1600" b="1" dirty="0">
                <a:solidFill>
                  <a:srgbClr val="9D8C50"/>
                </a:solidFill>
                <a:latin typeface="+mn-lt"/>
              </a:rPr>
              <a:t>Baseada em Valor (VBHC)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168" y="3835043"/>
            <a:ext cx="4589425" cy="282701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7206" y="556617"/>
            <a:ext cx="11749653" cy="3183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700" dirty="0">
                <a:latin typeface="Arial" panose="020B0604020202020204" pitchFamily="34" charset="0"/>
                <a:cs typeface="Arial" panose="020B0604020202020204" pitchFamily="34" charset="0"/>
              </a:rPr>
              <a:t>Um sistema de saúde baseado em valor é bom para todos, sobretudo durante períodos de crise. Mais segurança para o paciente, maior acesso ao sistema de saúde pela população, entrega de uma assistência de qualidade a um menor custo para a sociedade. (COUTO E PEDROSA, 2020)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700" dirty="0">
                <a:latin typeface="Arial" panose="020B0604020202020204" pitchFamily="34" charset="0"/>
                <a:cs typeface="Arial" panose="020B0604020202020204" pitchFamily="34" charset="0"/>
              </a:rPr>
              <a:t>O termo Saúde Baseada em Valor (em inglês “</a:t>
            </a:r>
            <a:r>
              <a:rPr lang="pt-BR" altLang="pt-BR" sz="1700" dirty="0" err="1">
                <a:latin typeface="Arial" panose="020B0604020202020204" pitchFamily="34" charset="0"/>
                <a:cs typeface="Arial" panose="020B0604020202020204" pitchFamily="34" charset="0"/>
              </a:rPr>
              <a:t>Value-Based</a:t>
            </a:r>
            <a:r>
              <a:rPr lang="pt-BR" alt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700" dirty="0" err="1"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r>
              <a:rPr lang="pt-BR" altLang="pt-BR" sz="1700" dirty="0">
                <a:latin typeface="Arial" panose="020B0604020202020204" pitchFamily="34" charset="0"/>
                <a:cs typeface="Arial" panose="020B0604020202020204" pitchFamily="34" charset="0"/>
              </a:rPr>
              <a:t> – VBHC”) está sendo cada vez mais em uso nos sistemas de saúde para descrever a mudança de pensamento do foco no retorno sobre o investimento (definição financeira de valor) para uma mentalidade que incorpora as necessidades, desejos e costumes de indivíduos e comunidades (definição social de valor). (LEWANCZUK, CHUCK, YIU, 2020)</a:t>
            </a:r>
          </a:p>
        </p:txBody>
      </p:sp>
    </p:spTree>
    <p:extLst>
      <p:ext uri="{BB962C8B-B14F-4D97-AF65-F5344CB8AC3E}">
        <p14:creationId xmlns:p14="http://schemas.microsoft.com/office/powerpoint/2010/main" val="2059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Saúde </a:t>
            </a:r>
            <a:r>
              <a:rPr lang="pt-BR" sz="1600" b="1" dirty="0">
                <a:solidFill>
                  <a:srgbClr val="9D8C50"/>
                </a:solidFill>
                <a:latin typeface="+mn-lt"/>
              </a:rPr>
              <a:t>Baseada em Valor (VBHC)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8829" y="251408"/>
            <a:ext cx="11367523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Equação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Uso eficiente do leito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Aumento da segurança assistencial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Diminuição das internações evitáveis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Redução das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reinternações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preveníveis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lnSpc>
                <a:spcPct val="200000"/>
              </a:lnSpc>
              <a:spcBef>
                <a:spcPct val="0"/>
              </a:spcBef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→ Resultado: melhor valor para o paciente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Princípios de um Sistema Baseado em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Valor: Equitativo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| Seguro | Eficaz | Eficiente | Centrado no paciente | Garantidor de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acesso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Foco 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no valor para o paciente: segurança, qualidade e acesso.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Ganho para o sistema: menor custo, otimização de leitos e processos.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Estratégias-chave: governança clínica,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Management Office, engajamento multidisciplinar.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Resultados esperados: redução de internações evitáveis, maior efetividade assistencial, cuidado centrado no paciente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444" y="3690811"/>
            <a:ext cx="6407689" cy="97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b="1" dirty="0" smtClean="0">
                <a:solidFill>
                  <a:srgbClr val="9D8C50"/>
                </a:solidFill>
                <a:latin typeface="+mn-lt"/>
              </a:rPr>
              <a:t>Saúde </a:t>
            </a:r>
            <a:r>
              <a:rPr lang="pt-BR" b="1" dirty="0">
                <a:solidFill>
                  <a:srgbClr val="9D8C50"/>
                </a:solidFill>
                <a:latin typeface="+mn-lt"/>
              </a:rPr>
              <a:t>Baseada em Valor (VBHC)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ço Reservado para Conteúdo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01" y="1218333"/>
            <a:ext cx="885666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86060" y="3238810"/>
            <a:ext cx="11142617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Embora quase todos os entrevistados adotem o conceito VBHC, a implementação é escassa. Devido à complexidade do tema, enfatizam a necessidade de criar confiança para colaborar com outras partes interessadas. Além disso, é necessária uma abordagem mais completa e sistémica para implementar conceitos VBHC com os seus componentes interdependentes e de apoio. Para que o conceito VBHC seja concretizado, os entrevistados acreditam que as mentalidades no setor da saúde devem mudar para uma abordagem melhor e mais holística. (PRONK E KORTSTEE, 2019</a:t>
            </a:r>
            <a:r>
              <a:rPr lang="pt-BR" dirty="0" smtClean="0"/>
              <a:t>).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355203" y="1170958"/>
            <a:ext cx="8948057" cy="14695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5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b="1" dirty="0" smtClean="0">
                <a:solidFill>
                  <a:srgbClr val="9D8C50"/>
                </a:solidFill>
                <a:latin typeface="+mn-lt"/>
              </a:rPr>
              <a:t>Definição</a:t>
            </a:r>
            <a:endParaRPr lang="pt-BR" b="1" dirty="0">
              <a:solidFill>
                <a:srgbClr val="9D8C50"/>
              </a:solidFill>
              <a:latin typeface="+mn-lt"/>
            </a:endParaRP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97206" y="575692"/>
            <a:ext cx="11431471" cy="1621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dirty="0" err="1"/>
              <a:t>Value</a:t>
            </a:r>
            <a:r>
              <a:rPr lang="pt-BR" sz="1700" dirty="0"/>
              <a:t> Management Office (VMO), é o Escritório de Valor de uma organização, essa estrutura contempla profissionais qualificados, dedicados exclusivamente a mapear processos, identificar falhas e propor melhorias na gestão assistencial da instituição. O VMO é um modelo desenhado para gerar uma cultura de gerenciamento de valor em saúde na organização. (MAKDISSE, 2018</a:t>
            </a:r>
            <a:r>
              <a:rPr lang="pt-BR" sz="1700" dirty="0" smtClean="0"/>
              <a:t>).</a:t>
            </a:r>
            <a:endParaRPr lang="pt-BR" sz="17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131" y="2506785"/>
            <a:ext cx="9249618" cy="186808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74289" y="4684493"/>
            <a:ext cx="11364717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i="1" dirty="0" smtClean="0"/>
              <a:t>Nota: </a:t>
            </a:r>
            <a:r>
              <a:rPr lang="pt-BR" sz="1700" i="1" dirty="0" smtClean="0"/>
              <a:t>Valor </a:t>
            </a:r>
            <a:r>
              <a:rPr lang="pt-BR" sz="1700" i="1" dirty="0"/>
              <a:t>em saúde significa cuidar melhor, gastar menos e garantir acesso a </a:t>
            </a:r>
            <a:r>
              <a:rPr lang="pt-BR" sz="1700" i="1" dirty="0" smtClean="0"/>
              <a:t>todos. </a:t>
            </a:r>
          </a:p>
          <a:p>
            <a:pPr algn="just">
              <a:lnSpc>
                <a:spcPct val="150000"/>
              </a:lnSpc>
            </a:pPr>
            <a:r>
              <a:rPr lang="pt-BR" sz="1700" i="1" dirty="0" smtClean="0"/>
              <a:t>Colocar </a:t>
            </a:r>
            <a:r>
              <a:rPr lang="pt-BR" sz="1700" i="1" dirty="0"/>
              <a:t>o paciente no centro gera segurança, qualidade e eficiência para todo o </a:t>
            </a:r>
            <a:r>
              <a:rPr lang="pt-BR" sz="1700" i="1" dirty="0" smtClean="0"/>
              <a:t>sistema.</a:t>
            </a:r>
          </a:p>
          <a:p>
            <a:pPr algn="just">
              <a:lnSpc>
                <a:spcPct val="150000"/>
              </a:lnSpc>
            </a:pPr>
            <a:r>
              <a:rPr lang="pt-BR" sz="1700" i="1" dirty="0" smtClean="0"/>
              <a:t>Saúde </a:t>
            </a:r>
            <a:r>
              <a:rPr lang="pt-BR" sz="1700" i="1" dirty="0"/>
              <a:t>baseada em valor transforma processos, engaja equipes e entrega resultados reais para pacientes e sociedade.</a:t>
            </a:r>
          </a:p>
        </p:txBody>
      </p:sp>
    </p:spTree>
    <p:extLst>
      <p:ext uri="{BB962C8B-B14F-4D97-AF65-F5344CB8AC3E}">
        <p14:creationId xmlns:p14="http://schemas.microsoft.com/office/powerpoint/2010/main" val="25647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smtClean="0">
              <a:solidFill>
                <a:srgbClr val="9D8C50"/>
              </a:solidFill>
              <a:latin typeface="+mn-lt"/>
            </a:endParaRPr>
          </a:p>
          <a:p>
            <a:r>
              <a:rPr lang="pt-BR" b="1" smtClean="0">
                <a:solidFill>
                  <a:srgbClr val="9D8C50"/>
                </a:solidFill>
                <a:latin typeface="+mn-lt"/>
              </a:rPr>
              <a:t>EVS - HUCM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57079" y="588398"/>
            <a:ext cx="11431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OBJETIVO: </a:t>
            </a:r>
            <a:r>
              <a:rPr lang="pt-BR" dirty="0"/>
              <a:t>Difundir a cultura de valor em saúde por meio da racionalização e melhoria contínua de processos, proporcionando economia e ganho de qualidade na assistência prestada e na formação de profissionais de saúde.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83" y="1932097"/>
            <a:ext cx="11627373" cy="271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Resultados</a:t>
            </a:r>
            <a:endParaRPr lang="pt-BR" sz="1600" b="1" dirty="0">
              <a:solidFill>
                <a:srgbClr val="9D8C50"/>
              </a:solidFill>
              <a:latin typeface="+mn-lt"/>
            </a:endParaRP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490694"/>
              </p:ext>
            </p:extLst>
          </p:nvPr>
        </p:nvGraphicFramePr>
        <p:xfrm>
          <a:off x="1815737" y="1050063"/>
          <a:ext cx="7419704" cy="4075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1724296" y="5428845"/>
            <a:ext cx="87947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b="1" dirty="0"/>
              <a:t>Nota: </a:t>
            </a:r>
            <a:r>
              <a:rPr lang="pt-BR" altLang="pt-BR" sz="1800" dirty="0"/>
              <a:t>Redução de 15,38</a:t>
            </a:r>
            <a:r>
              <a:rPr lang="pt-BR" altLang="pt-BR" sz="1800" b="1" dirty="0"/>
              <a:t> %</a:t>
            </a:r>
            <a:r>
              <a:rPr lang="pt-BR" altLang="pt-BR" sz="1800" dirty="0"/>
              <a:t> na média permanência hospitalar.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1724296" y="852087"/>
            <a:ext cx="7903029" cy="45767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61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Resultados</a:t>
            </a:r>
            <a:endParaRPr lang="pt-BR" sz="1600" b="1" dirty="0">
              <a:solidFill>
                <a:srgbClr val="9D8C50"/>
              </a:solidFill>
              <a:latin typeface="+mn-lt"/>
            </a:endParaRP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106623"/>
              </p:ext>
            </p:extLst>
          </p:nvPr>
        </p:nvGraphicFramePr>
        <p:xfrm>
          <a:off x="2103119" y="1050063"/>
          <a:ext cx="7302138" cy="428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tângulo 2"/>
          <p:cNvSpPr/>
          <p:nvPr/>
        </p:nvSpPr>
        <p:spPr>
          <a:xfrm>
            <a:off x="1737360" y="1031966"/>
            <a:ext cx="7667897" cy="4519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8"/>
          <p:cNvSpPr txBox="1">
            <a:spLocks noChangeArrowheads="1"/>
          </p:cNvSpPr>
          <p:nvPr/>
        </p:nvSpPr>
        <p:spPr bwMode="auto">
          <a:xfrm>
            <a:off x="1737360" y="5569811"/>
            <a:ext cx="87947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b="1" dirty="0"/>
              <a:t>Nota: </a:t>
            </a:r>
            <a:r>
              <a:rPr lang="pt-BR" altLang="pt-BR" sz="1800" dirty="0"/>
              <a:t>Redução de 17,19 % na (IN)eficiência Operacional.</a:t>
            </a:r>
          </a:p>
        </p:txBody>
      </p:sp>
    </p:spTree>
    <p:extLst>
      <p:ext uri="{BB962C8B-B14F-4D97-AF65-F5344CB8AC3E}">
        <p14:creationId xmlns:p14="http://schemas.microsoft.com/office/powerpoint/2010/main" val="6965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Resultados</a:t>
            </a:r>
            <a:endParaRPr lang="pt-BR" sz="1600" b="1" dirty="0">
              <a:solidFill>
                <a:srgbClr val="9D8C50"/>
              </a:solidFill>
              <a:latin typeface="+mn-lt"/>
            </a:endParaRP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859027"/>
              </p:ext>
            </p:extLst>
          </p:nvPr>
        </p:nvGraphicFramePr>
        <p:xfrm>
          <a:off x="2058306" y="1050063"/>
          <a:ext cx="7438390" cy="420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tângulo 1"/>
          <p:cNvSpPr/>
          <p:nvPr/>
        </p:nvSpPr>
        <p:spPr>
          <a:xfrm>
            <a:off x="1904364" y="918907"/>
            <a:ext cx="7746275" cy="4632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00660" y="5789841"/>
            <a:ext cx="118999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b="1" dirty="0"/>
              <a:t>Nota: </a:t>
            </a:r>
            <a:r>
              <a:rPr lang="pt-BR" altLang="pt-BR" sz="1600" dirty="0"/>
              <a:t>Em 2024 houve a reestruturação da Comissão de Revisão de Óbitos afim de melhorar a qualidade da assistência à saúde com proposição de ações corretivas e preventivas baseadas nas análises dos casos via NSP. Redução de 12,81 % na taxa de </a:t>
            </a:r>
            <a:r>
              <a:rPr lang="pt-BR" altLang="pt-BR" sz="1600" dirty="0" smtClean="0"/>
              <a:t>mortalidade.</a:t>
            </a:r>
            <a:endParaRPr lang="pt-BR" altLang="pt-BR" sz="1600" dirty="0"/>
          </a:p>
        </p:txBody>
      </p:sp>
    </p:spTree>
    <p:extLst>
      <p:ext uri="{BB962C8B-B14F-4D97-AF65-F5344CB8AC3E}">
        <p14:creationId xmlns:p14="http://schemas.microsoft.com/office/powerpoint/2010/main" val="9378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 smtClean="0">
                <a:solidFill>
                  <a:srgbClr val="9D8C50"/>
                </a:solidFill>
                <a:latin typeface="+mn-lt"/>
              </a:rPr>
              <a:t>Ganhos obtidos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97206" y="536561"/>
            <a:ext cx="97144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Redução dos custos </a:t>
            </a:r>
            <a:endParaRPr lang="pt-B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Efetividade </a:t>
            </a:r>
            <a:r>
              <a:rPr lang="pt-BR" dirty="0"/>
              <a:t>no giro de leitos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Otimização da fila do SUS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Maior qualidade e segurança assistencial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Otimização de processos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Envolvimento do corpo clínico nos processos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Maior interface da equipe multidisciplinar gestão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/>
              <a:t>Relevância na estrutura organizacional da </a:t>
            </a:r>
            <a:r>
              <a:rPr lang="pt-BR" dirty="0" smtClean="0"/>
              <a:t>fundação.</a:t>
            </a:r>
            <a:endParaRPr lang="pt-BR" dirty="0"/>
          </a:p>
        </p:txBody>
      </p:sp>
      <p:pic>
        <p:nvPicPr>
          <p:cNvPr id="1026" name="Picture 2" descr="Ganhos - ícones de setas gráti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53" y="4916451"/>
            <a:ext cx="1581785" cy="158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85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F6103AA4-F81F-C13D-2526-A64CCC5414AF}"/>
              </a:ext>
            </a:extLst>
          </p:cNvPr>
          <p:cNvSpPr txBox="1">
            <a:spLocks/>
          </p:cNvSpPr>
          <p:nvPr/>
        </p:nvSpPr>
        <p:spPr>
          <a:xfrm>
            <a:off x="0" y="-362286"/>
            <a:ext cx="9963553" cy="10425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endParaRPr lang="pt-BR" sz="2400" b="1" dirty="0" smtClean="0">
              <a:solidFill>
                <a:srgbClr val="9D8C50"/>
              </a:solidFill>
              <a:latin typeface="+mn-lt"/>
            </a:endParaRPr>
          </a:p>
          <a:p>
            <a:r>
              <a:rPr lang="pt-BR" sz="1600" b="1" dirty="0">
                <a:solidFill>
                  <a:srgbClr val="9D8C50"/>
                </a:solidFill>
                <a:latin typeface="+mn-lt"/>
              </a:rPr>
              <a:t>Referências</a:t>
            </a:r>
          </a:p>
          <a:p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C8E2D384-8091-AC3F-5C78-7F36366EF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677" y="12246"/>
            <a:ext cx="663323" cy="7546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="" xmlns:a16="http://schemas.microsoft.com/office/drawing/2014/main" id="{363E3A08-0F87-F6A3-183E-A93CA502D274}"/>
              </a:ext>
            </a:extLst>
          </p:cNvPr>
          <p:cNvCxnSpPr>
            <a:cxnSpLocks/>
          </p:cNvCxnSpPr>
          <p:nvPr/>
        </p:nvCxnSpPr>
        <p:spPr>
          <a:xfrm>
            <a:off x="97206" y="343888"/>
            <a:ext cx="7385462" cy="0"/>
          </a:xfrm>
          <a:prstGeom prst="line">
            <a:avLst/>
          </a:prstGeom>
          <a:ln w="31750">
            <a:solidFill>
              <a:srgbClr val="AE9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-274319" y="577979"/>
            <a:ext cx="11956869" cy="563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Porter ME,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Teisberg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EO.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Redefining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creating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value-based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competition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 Boston: Harvard Business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Press; 2006. 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Moreira Grillo Pedrosa, T., &amp; Couto, R. C. (2020). POLÍTICA DE GOVERNANÇA E ENTREGA DE VALOR EM SAÚDE. Revista Científica Faculdade Unimed, 2(2), 12-15. https://doi.org/10.37688/rcfu.v2i2.133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Lewanczuk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R, Chuck A, Todd K,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Yiu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V.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Designing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Value-Based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System.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Healthc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Pap. 2020 Feb;19(1):59-64.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10.12927/hcpap.2020.26154. PMID: 32310754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Anne Louise Maria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Pronk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Michiel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Jeroen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Herman Willem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Kortstee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(VBHC) in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Brazil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promise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start of 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?. In: CONGRESSO INTERNACIONAL DE QUALIDADE EM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SERVIçOS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 SISTEMAS DE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SAúDE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2019, São Paulo. Anais eletrônicos... Campinas,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Galoá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2019. Disponível em: &lt;https://proceedings.science/qualihosp-2019/trabalhos/value-based-health-care-vbhc-in-brazil-a-paper-promise-or-the-start-of-a-transfo?lang=pt-br&gt; Acesso em: 08 mar. 2024.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Marcia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Makdisse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Management Office, Hospital Israelita Albert Einstein.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in Health Regional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ISPOR. https://doi.org/10.1016/j.vhri.2018.02.002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Mauro Oscar Soares de Souza Lima;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Luis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Márcio Araújo Ramos Governança clínica: desafios e inovação do Hospital Márcio Cunha na gestão do corpo clínico. DNV GL. Disponível em: https://www.dnv.com.br Acesso em 10 dez. 2023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STARLING CEF, COUTO BRGM, FIALHO AS, ALVES AA. Impacto das infecções hospitalares na lucratividade de hospitais privados brasileiros. Prática Hospitalar &amp; Urgências, v. 34, p. 77-80, 2004</a:t>
            </a:r>
          </a:p>
          <a:p>
            <a:pPr marL="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STARLING CRF, COUTO BRGM et al.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Keeping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Score for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benchmarking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HAIs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developing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countries – The NOIS Project. In: SHEA Spring 2019, Boston, USA</a:t>
            </a:r>
            <a:endParaRPr lang="pt-BR" sz="1400" kern="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7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" y="1"/>
            <a:ext cx="12192000" cy="6857999"/>
          </a:xfrm>
          <a:prstGeom prst="rect">
            <a:avLst/>
          </a:prstGeom>
          <a:solidFill>
            <a:srgbClr val="00AC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ubtítulo 2">
            <a:extLst>
              <a:ext uri="{FF2B5EF4-FFF2-40B4-BE49-F238E27FC236}">
                <a16:creationId xmlns="" xmlns:a16="http://schemas.microsoft.com/office/drawing/2014/main" id="{4AB403F0-D2F7-FD11-5735-A1D53740B06B}"/>
              </a:ext>
            </a:extLst>
          </p:cNvPr>
          <p:cNvSpPr txBox="1">
            <a:spLocks/>
          </p:cNvSpPr>
          <p:nvPr/>
        </p:nvSpPr>
        <p:spPr>
          <a:xfrm>
            <a:off x="4014383" y="797742"/>
            <a:ext cx="3502244" cy="73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>
                <a:solidFill>
                  <a:schemeClr val="bg1"/>
                </a:solidFill>
              </a:rPr>
              <a:t>Obrigada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A01D8A95-2470-687D-ECA9-3C35C959D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251" y="1449682"/>
            <a:ext cx="7540300" cy="34685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B66BDC96-C2AF-33E7-F887-5BF18E921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627" y="2360364"/>
            <a:ext cx="1296500" cy="1574321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="" xmlns:a16="http://schemas.microsoft.com/office/drawing/2014/main" id="{4AB403F0-D2F7-FD11-5735-A1D53740B06B}"/>
              </a:ext>
            </a:extLst>
          </p:cNvPr>
          <p:cNvSpPr txBox="1">
            <a:spLocks/>
          </p:cNvSpPr>
          <p:nvPr/>
        </p:nvSpPr>
        <p:spPr>
          <a:xfrm>
            <a:off x="2134250" y="5001658"/>
            <a:ext cx="8122453" cy="156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bg1"/>
                </a:solidFill>
              </a:rPr>
              <a:t>Escritório de Valor em Saúde</a:t>
            </a:r>
          </a:p>
          <a:p>
            <a:pPr marL="0" indent="0" algn="ctr">
              <a:buNone/>
            </a:pPr>
            <a:r>
              <a:rPr lang="pt-BR" dirty="0">
                <a:solidFill>
                  <a:schemeClr val="bg1"/>
                </a:solidFill>
              </a:rPr>
              <a:t>3299-8129 | 3299-8125</a:t>
            </a:r>
          </a:p>
          <a:p>
            <a:pPr marL="0" indent="0" algn="ctr">
              <a:buNone/>
            </a:pPr>
            <a:r>
              <a:rPr lang="pt-BR" dirty="0" smtClean="0">
                <a:solidFill>
                  <a:schemeClr val="bg1"/>
                </a:solidFill>
                <a:hlinkClick r:id="rId4"/>
              </a:rPr>
              <a:t>Roberta.matoso@feluma.org.br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2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37266</TotalTime>
  <Words>801</Words>
  <Application>Microsoft Office PowerPoint</Application>
  <PresentationFormat>Widescreen</PresentationFormat>
  <Paragraphs>131</Paragraphs>
  <Slides>19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Times New Roman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Luana Evelyn Duarte Silva</dc:creator>
  <cp:lastModifiedBy>Roberta Randazzo de Souza Matoso</cp:lastModifiedBy>
  <cp:revision>2257</cp:revision>
  <cp:lastPrinted>2024-07-08T16:51:43Z</cp:lastPrinted>
  <dcterms:created xsi:type="dcterms:W3CDTF">2022-12-21T15:32:53Z</dcterms:created>
  <dcterms:modified xsi:type="dcterms:W3CDTF">2025-10-10T16:21:46Z</dcterms:modified>
</cp:coreProperties>
</file>